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9" r:id="rId3"/>
    <p:sldId id="258" r:id="rId4"/>
    <p:sldId id="261" r:id="rId5"/>
    <p:sldId id="262" r:id="rId6"/>
    <p:sldId id="264" r:id="rId7"/>
    <p:sldId id="265" r:id="rId8"/>
    <p:sldId id="268" r:id="rId9"/>
    <p:sldId id="271" r:id="rId10"/>
    <p:sldId id="272" r:id="rId11"/>
    <p:sldId id="273" r:id="rId12"/>
    <p:sldId id="270" r:id="rId13"/>
    <p:sldId id="274" r:id="rId14"/>
    <p:sldId id="283" r:id="rId1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052"/>
    <p:restoredTop sz="94674"/>
  </p:normalViewPr>
  <p:slideViewPr>
    <p:cSldViewPr snapToGrid="0" snapToObjects="1">
      <p:cViewPr varScale="1">
        <p:scale>
          <a:sx n="212" d="100"/>
          <a:sy n="212" d="100"/>
        </p:scale>
        <p:origin x="23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F32F1C-A509-984F-9E5B-E228248344CD}" type="datetimeFigureOut">
              <a:rPr kumimoji="1" lang="ko-KR" altLang="en-US" smtClean="0"/>
              <a:t>2018. 9. 5.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83281F-892B-614E-B792-481EB2F7C5B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24425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2018. 9. 5.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739254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2018. 9. 5.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477125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2018. 9. 5.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151409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2018. 9. 5.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16088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2018. 9. 5.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610846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2018. 9. 5.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245479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2018. 9. 5.</a:t>
            </a:fld>
            <a:endParaRPr kumimoji="1"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387680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2018. 9. 5.</a:t>
            </a:fld>
            <a:endParaRPr kumimoji="1"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50069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2018. 9. 5.</a:t>
            </a:fld>
            <a:endParaRPr kumimoji="1"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416338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2018. 9. 5.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16049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2018. 9. 5.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955205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CBEE32-551C-D044-9ECF-F871403689A5}" type="datetimeFigureOut">
              <a:rPr kumimoji="1" lang="ko-KR" altLang="en-US" smtClean="0"/>
              <a:t>2018. 9. 5.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168425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2.tiff"/><Relationship Id="rId7" Type="http://schemas.openxmlformats.org/officeDocument/2006/relationships/image" Target="../media/image1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wanirepo/Stats_2018Fall/blob/master/README.md" TargetMode="Externa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1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wanirepo/Stats_2018Fall/blob/master/README.md" TargetMode="Externa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2.tiff"/><Relationship Id="rId7" Type="http://schemas.openxmlformats.org/officeDocument/2006/relationships/image" Target="../media/image7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piazza.com/sungkyunkwan_university/fall2018/gbe3037/home" TargetMode="External"/><Relationship Id="rId5" Type="http://schemas.openxmlformats.org/officeDocument/2006/relationships/hyperlink" Target="http://cocoanlab.github.io/" TargetMode="External"/><Relationship Id="rId10" Type="http://schemas.openxmlformats.org/officeDocument/2006/relationships/image" Target="../media/image20.png"/><Relationship Id="rId4" Type="http://schemas.openxmlformats.org/officeDocument/2006/relationships/image" Target="../media/image3.png"/><Relationship Id="rId9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acwang.files.wordpress.com/2015/08/stats-data-and-models-3rd-edition-richard-d-de-veaux.pdf" TargetMode="Externa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acwang.files.wordpress.com/2015/08/stats-data-and-models-3rd-edition-richard-d-de-veaux.pdf" TargetMode="Externa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5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tiff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iff"/><Relationship Id="rId3" Type="http://schemas.openxmlformats.org/officeDocument/2006/relationships/image" Target="../media/image2.tiff"/><Relationship Id="rId7" Type="http://schemas.openxmlformats.org/officeDocument/2006/relationships/image" Target="../media/image6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acwang.files.wordpress.com/2015/08/stats-data-and-models-3rd-edition-richard-d-de-veaux.pdf" TargetMode="Externa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tiff"/><Relationship Id="rId3" Type="http://schemas.openxmlformats.org/officeDocument/2006/relationships/image" Target="../media/image2.tiff"/><Relationship Id="rId7" Type="http://schemas.openxmlformats.org/officeDocument/2006/relationships/image" Target="../media/image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tiff"/><Relationship Id="rId7" Type="http://schemas.openxmlformats.org/officeDocument/2006/relationships/image" Target="../media/image1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tiff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tiff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.tiff"/><Relationship Id="rId7" Type="http://schemas.openxmlformats.org/officeDocument/2006/relationships/image" Target="../media/image1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tiff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1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wanirepo/Stats_2017Fall" TargetMode="Externa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54117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69202" y="116699"/>
            <a:ext cx="384746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latin typeface="Seravek Light" charset="0"/>
                <a:ea typeface="Seravek Light" charset="0"/>
                <a:cs typeface="Seravek Light" charset="0"/>
              </a:rPr>
              <a:t>GBME </a:t>
            </a:r>
            <a:r>
              <a:rPr lang="ko-KR" altLang="en-US" sz="1600" dirty="0">
                <a:latin typeface="Seravek Light" charset="0"/>
                <a:ea typeface="Seravek Light" charset="0"/>
                <a:cs typeface="Seravek Light" charset="0"/>
              </a:rPr>
              <a:t>Probability and Statistics</a:t>
            </a:r>
            <a:r>
              <a:rPr lang="en-US" altLang="ko-KR" sz="1600" dirty="0">
                <a:latin typeface="Seravek Light" charset="0"/>
                <a:ea typeface="Seravek Light" charset="0"/>
                <a:cs typeface="Seravek Light" charset="0"/>
              </a:rPr>
              <a:t>  |  Fall 2018</a:t>
            </a:r>
            <a:endParaRPr lang="ko-KR" altLang="en-US" sz="16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782467" y="102769"/>
            <a:ext cx="230150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600" dirty="0">
                <a:latin typeface="Seravek Light" charset="0"/>
                <a:ea typeface="Seravek Light" charset="0"/>
                <a:cs typeface="Seravek Light" charset="0"/>
              </a:rPr>
              <a:t>Lecture 01  |  090318</a:t>
            </a:r>
            <a:endParaRPr lang="ko-KR" altLang="en-US" sz="16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436476" y="2120740"/>
            <a:ext cx="7319055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800" dirty="0">
                <a:solidFill>
                  <a:schemeClr val="accent6">
                    <a:lumMod val="75000"/>
                  </a:schemeClr>
                </a:solidFill>
                <a:latin typeface="Seravek Light" charset="0"/>
                <a:ea typeface="Seravek Light" charset="0"/>
                <a:cs typeface="Seravek Light" charset="0"/>
              </a:rPr>
              <a:t>Lecture 01</a:t>
            </a:r>
            <a:endParaRPr lang="en-US" altLang="ko-KR" sz="4800" dirty="0">
              <a:latin typeface="Seravek Light" charset="0"/>
              <a:ea typeface="Seravek Light" charset="0"/>
              <a:cs typeface="Seravek Light" charset="0"/>
            </a:endParaRPr>
          </a:p>
          <a:p>
            <a:pPr algn="ctr"/>
            <a:r>
              <a:rPr lang="en-US" altLang="ko-KR" sz="4800" dirty="0">
                <a:latin typeface="Seravek Light" charset="0"/>
                <a:ea typeface="Seravek Light" charset="0"/>
                <a:cs typeface="Seravek Light" charset="0"/>
              </a:rPr>
              <a:t>Course overview, Statistics?</a:t>
            </a:r>
          </a:p>
        </p:txBody>
      </p:sp>
    </p:spTree>
    <p:extLst>
      <p:ext uri="{BB962C8B-B14F-4D97-AF65-F5344CB8AC3E}">
        <p14:creationId xmlns:p14="http://schemas.microsoft.com/office/powerpoint/2010/main" val="2055525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27872" y="240778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200" dirty="0">
                <a:latin typeface="Seravek Light" charset="0"/>
                <a:ea typeface="Seravek Light" charset="0"/>
                <a:cs typeface="Seravek Light" charset="0"/>
                <a:hlinkClick r:id="rId6"/>
              </a:rPr>
              <a:t>https://github.com/wanirepo/Stats_201</a:t>
            </a:r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  <a:hlinkClick r:id="rId6"/>
              </a:rPr>
              <a:t>8</a:t>
            </a:r>
            <a:r>
              <a:rPr lang="ko-KR" altLang="en-US" sz="1200" dirty="0">
                <a:latin typeface="Seravek Light" charset="0"/>
                <a:ea typeface="Seravek Light" charset="0"/>
                <a:cs typeface="Seravek Light" charset="0"/>
                <a:hlinkClick r:id="rId6"/>
              </a:rPr>
              <a:t>Fall/blob/master/README.md</a:t>
            </a:r>
            <a:endParaRPr lang="en-US" altLang="ko-KR" sz="1200" dirty="0">
              <a:latin typeface="Seravek Light" charset="0"/>
              <a:ea typeface="Seravek Light" charset="0"/>
              <a:cs typeface="Seravek Light" charset="0"/>
            </a:endParaRPr>
          </a:p>
          <a:p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64D66C9-5633-7F4A-BD80-275957F9521E}"/>
              </a:ext>
            </a:extLst>
          </p:cNvPr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01  |  090318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FCBD43C-8605-D24F-A734-437A7A9309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6057" y="623422"/>
            <a:ext cx="5404801" cy="564476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E0E3468-C120-E34B-B022-F16052F32CD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33836" y="862935"/>
            <a:ext cx="5592160" cy="5222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091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3" name="텍스트 상자 12"/>
          <p:cNvSpPr txBox="1"/>
          <p:nvPr/>
        </p:nvSpPr>
        <p:spPr>
          <a:xfrm>
            <a:off x="6408915" y="1362270"/>
            <a:ext cx="5609746" cy="9314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b="1" dirty="0">
                <a:latin typeface="Seravek Light" charset="0"/>
                <a:ea typeface="Seravek Light" charset="0"/>
                <a:cs typeface="Seravek Light" charset="0"/>
              </a:rPr>
              <a:t>Please note that: 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this schedule is tentative, and can be adjusted as our class develops. 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4DE654A-F940-8643-9953-270208571C31}"/>
              </a:ext>
            </a:extLst>
          </p:cNvPr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01  |  090318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190273B-1FEA-A24E-9444-60A0F965758A}"/>
              </a:ext>
            </a:extLst>
          </p:cNvPr>
          <p:cNvSpPr/>
          <p:nvPr/>
        </p:nvSpPr>
        <p:spPr>
          <a:xfrm>
            <a:off x="127872" y="240778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200" dirty="0">
                <a:latin typeface="Seravek Light" charset="0"/>
                <a:ea typeface="Seravek Light" charset="0"/>
                <a:cs typeface="Seravek Light" charset="0"/>
                <a:hlinkClick r:id="rId6"/>
              </a:rPr>
              <a:t>https://github.com/wanirepo/Stats_201</a:t>
            </a:r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  <a:hlinkClick r:id="rId6"/>
              </a:rPr>
              <a:t>8</a:t>
            </a:r>
            <a:r>
              <a:rPr lang="ko-KR" altLang="en-US" sz="1200" dirty="0">
                <a:latin typeface="Seravek Light" charset="0"/>
                <a:ea typeface="Seravek Light" charset="0"/>
                <a:cs typeface="Seravek Light" charset="0"/>
                <a:hlinkClick r:id="rId6"/>
              </a:rPr>
              <a:t>Fall/blob/master/README.md</a:t>
            </a:r>
            <a:endParaRPr lang="en-US" altLang="ko-KR" sz="1200" dirty="0">
              <a:latin typeface="Seravek Light" charset="0"/>
              <a:ea typeface="Seravek Light" charset="0"/>
              <a:cs typeface="Seravek Light" charset="0"/>
            </a:endParaRPr>
          </a:p>
          <a:p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ED261B9-138C-C449-865C-D447A606A91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8664"/>
          <a:stretch/>
        </p:blipFill>
        <p:spPr>
          <a:xfrm>
            <a:off x="385011" y="581359"/>
            <a:ext cx="5319310" cy="5818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277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3" name="텍스트 상자 2"/>
          <p:cNvSpPr txBox="1"/>
          <p:nvPr/>
        </p:nvSpPr>
        <p:spPr>
          <a:xfrm>
            <a:off x="1136287" y="989045"/>
            <a:ext cx="10509150" cy="1374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A great platform for class-related discussions and questions. 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You can sign up for the class here: 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  <a:hlinkClick r:id="rId6"/>
              </a:rPr>
              <a:t>https://piazza.com/sungkyunkwan_university/fall2018/gbe3037/home</a:t>
            </a: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6612" y="453146"/>
            <a:ext cx="1682810" cy="443861"/>
          </a:xfrm>
          <a:prstGeom prst="rect">
            <a:avLst/>
          </a:prstGeom>
        </p:spPr>
      </p:pic>
      <p:grpSp>
        <p:nvGrpSpPr>
          <p:cNvPr id="17" name="그룹 16"/>
          <p:cNvGrpSpPr/>
          <p:nvPr/>
        </p:nvGrpSpPr>
        <p:grpSpPr>
          <a:xfrm>
            <a:off x="8262299" y="1997913"/>
            <a:ext cx="2549789" cy="4667498"/>
            <a:chOff x="8160738" y="2036517"/>
            <a:chExt cx="2549789" cy="4667498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54945" y="2336352"/>
              <a:ext cx="2455582" cy="4367663"/>
            </a:xfrm>
            <a:prstGeom prst="rect">
              <a:avLst/>
            </a:prstGeom>
          </p:spPr>
        </p:pic>
        <p:sp>
          <p:nvSpPr>
            <p:cNvPr id="16" name="텍스트 상자 15"/>
            <p:cNvSpPr txBox="1"/>
            <p:nvPr/>
          </p:nvSpPr>
          <p:spPr>
            <a:xfrm>
              <a:off x="8160738" y="2036517"/>
              <a:ext cx="113537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200">
                  <a:latin typeface="Seravek" charset="0"/>
                  <a:ea typeface="Seravek" charset="0"/>
                  <a:cs typeface="Seravek" charset="0"/>
                </a:rPr>
                <a:t>Mobile version</a:t>
              </a:r>
              <a:endParaRPr kumimoji="1" lang="ko-KR" altLang="en-US" sz="1200" dirty="0">
                <a:latin typeface="Seravek" charset="0"/>
                <a:ea typeface="Seravek" charset="0"/>
                <a:cs typeface="Seravek" charset="0"/>
              </a:endParaRPr>
            </a:p>
          </p:txBody>
        </p:sp>
      </p:grpSp>
      <p:pic>
        <p:nvPicPr>
          <p:cNvPr id="18" name="그림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8772" y="5713829"/>
            <a:ext cx="3401042" cy="472367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531C4F88-7DB3-BD42-A375-0DDE6BB07821}"/>
              </a:ext>
            </a:extLst>
          </p:cNvPr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01  |  090318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E0E9C138-3121-F143-B797-1395D5C2B33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8151" y="2227169"/>
            <a:ext cx="6827661" cy="2961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52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430310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To-do before the next class</a:t>
            </a:r>
          </a:p>
        </p:txBody>
      </p:sp>
      <p:sp>
        <p:nvSpPr>
          <p:cNvPr id="3" name="텍스트 상자 2"/>
          <p:cNvSpPr txBox="1"/>
          <p:nvPr/>
        </p:nvSpPr>
        <p:spPr>
          <a:xfrm>
            <a:off x="1136286" y="989045"/>
            <a:ext cx="9041514" cy="12866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Sign up for GitHub and Piazza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Download the textbook PDF! and read the first two chapters.</a:t>
            </a:r>
          </a:p>
          <a:p>
            <a:pPr lvl="2">
              <a:lnSpc>
                <a:spcPct val="160000"/>
              </a:lnSpc>
            </a:pPr>
            <a:r>
              <a:rPr lang="en-US" altLang="ko-KR" sz="1400" dirty="0">
                <a:latin typeface="Seravek Light" charset="0"/>
                <a:ea typeface="Seravek Light" charset="0"/>
                <a:cs typeface="Seravek Light" charset="0"/>
                <a:hlinkClick r:id="rId6"/>
              </a:rPr>
              <a:t>https://acwang.files.wordpress.com/2015/08/stats-data-and-models-3rd-edition-richard-d-de-veaux.pdf</a:t>
            </a:r>
            <a:endParaRPr lang="en-US" altLang="ko-KR" sz="14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7472791-5549-2142-A49D-9AD53531C909}"/>
              </a:ext>
            </a:extLst>
          </p:cNvPr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01  |  090318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7191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430310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To-do before the next class</a:t>
            </a:r>
          </a:p>
        </p:txBody>
      </p:sp>
      <p:sp>
        <p:nvSpPr>
          <p:cNvPr id="3" name="텍스트 상자 2"/>
          <p:cNvSpPr txBox="1"/>
          <p:nvPr/>
        </p:nvSpPr>
        <p:spPr>
          <a:xfrm>
            <a:off x="1136286" y="989045"/>
            <a:ext cx="9041514" cy="12866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Sign up for GitHub and Piazza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Download the textbook PDF! and read the first two chapters.</a:t>
            </a:r>
          </a:p>
          <a:p>
            <a:pPr lvl="2">
              <a:lnSpc>
                <a:spcPct val="160000"/>
              </a:lnSpc>
            </a:pPr>
            <a:r>
              <a:rPr lang="en-US" altLang="ko-KR" sz="1400" dirty="0">
                <a:latin typeface="Seravek Light" charset="0"/>
                <a:ea typeface="Seravek Light" charset="0"/>
                <a:cs typeface="Seravek Light" charset="0"/>
                <a:hlinkClick r:id="rId6"/>
              </a:rPr>
              <a:t>https://acwang.files.wordpress.com/2015/08/stats-data-and-models-3rd-edition-richard-d-de-veaux.pdf</a:t>
            </a:r>
            <a:endParaRPr lang="en-US" altLang="ko-KR" sz="14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5D8D949-DECF-5C4E-9613-3DCFA6B471A7}"/>
              </a:ext>
            </a:extLst>
          </p:cNvPr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01  |  090318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9492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01  |  090318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206338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Hi everyone,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3" name="텍스트 상자 2"/>
          <p:cNvSpPr txBox="1"/>
          <p:nvPr/>
        </p:nvSpPr>
        <p:spPr>
          <a:xfrm>
            <a:off x="1136286" y="849084"/>
            <a:ext cx="4842095" cy="52754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Look around.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Meet your classmates.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Let’s introduce yourself! </a:t>
            </a:r>
          </a:p>
          <a:p>
            <a:pPr marL="771525" lvl="1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sz="1400" dirty="0">
                <a:latin typeface="Seravek Light" charset="0"/>
                <a:ea typeface="Seravek Light" charset="0"/>
                <a:cs typeface="Seravek Light" charset="0"/>
              </a:rPr>
              <a:t>Name?</a:t>
            </a:r>
          </a:p>
          <a:p>
            <a:pPr marL="771525" lvl="1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sz="1400" dirty="0">
                <a:latin typeface="Seravek Light" charset="0"/>
                <a:ea typeface="Seravek Light" charset="0"/>
                <a:cs typeface="Seravek Light" charset="0"/>
              </a:rPr>
              <a:t>Which department? Maybe GBME? </a:t>
            </a:r>
          </a:p>
          <a:p>
            <a:pPr marL="771525" lvl="1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sz="1400" dirty="0">
                <a:latin typeface="Seravek Light" charset="0"/>
                <a:ea typeface="Seravek Light" charset="0"/>
                <a:cs typeface="Seravek Light" charset="0"/>
              </a:rPr>
              <a:t>What year are you in?</a:t>
            </a:r>
          </a:p>
          <a:p>
            <a:pPr marL="771525" lvl="1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sz="1400" dirty="0">
                <a:latin typeface="Seravek Light" charset="0"/>
                <a:ea typeface="Seravek Light" charset="0"/>
                <a:cs typeface="Seravek Light" charset="0"/>
              </a:rPr>
              <a:t>What is your study interest?</a:t>
            </a:r>
          </a:p>
          <a:p>
            <a:pPr marL="771525" lvl="1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sz="1400" dirty="0">
                <a:latin typeface="Seravek Light" charset="0"/>
                <a:ea typeface="Seravek Light" charset="0"/>
                <a:cs typeface="Seravek Light" charset="0"/>
              </a:rPr>
              <a:t>What is your career goal?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Also:</a:t>
            </a:r>
          </a:p>
          <a:p>
            <a:pPr marL="771525" lvl="1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sz="1400" dirty="0">
                <a:latin typeface="Seravek Light" charset="0"/>
                <a:ea typeface="Seravek Light" charset="0"/>
                <a:cs typeface="Seravek Light" charset="0"/>
              </a:rPr>
              <a:t>Any experience in stats, data analysis, data science?</a:t>
            </a:r>
          </a:p>
          <a:p>
            <a:pPr marL="771525" lvl="1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sz="1400" dirty="0">
                <a:latin typeface="Seravek Light" charset="0"/>
                <a:ea typeface="Seravek Light" charset="0"/>
                <a:cs typeface="Seravek Light" charset="0"/>
              </a:rPr>
              <a:t>What do you want to learn from the class? </a:t>
            </a:r>
          </a:p>
          <a:p>
            <a:pPr marL="771525" lvl="1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sz="1400" dirty="0">
                <a:latin typeface="Seravek Light" charset="0"/>
                <a:ea typeface="Seravek Light" charset="0"/>
                <a:cs typeface="Seravek Light" charset="0"/>
              </a:rPr>
              <a:t>Let’s collect some data!</a:t>
            </a:r>
          </a:p>
          <a:p>
            <a:pPr marL="1228725" lvl="2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sz="1400" dirty="0">
                <a:latin typeface="Seravek Light" charset="0"/>
                <a:ea typeface="Seravek Light" charset="0"/>
                <a:cs typeface="Seravek Light" charset="0"/>
              </a:rPr>
              <a:t>How many hours did you sleep last night?  </a:t>
            </a:r>
          </a:p>
          <a:p>
            <a:pPr marL="1228725" lvl="2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sz="1400" dirty="0">
                <a:latin typeface="Seravek Light" charset="0"/>
                <a:ea typeface="Seravek Light" charset="0"/>
                <a:cs typeface="Seravek Light" charset="0"/>
              </a:rPr>
              <a:t>How many do you sleep on average?</a:t>
            </a:r>
          </a:p>
        </p:txBody>
      </p:sp>
    </p:spTree>
    <p:extLst>
      <p:ext uri="{BB962C8B-B14F-4D97-AF65-F5344CB8AC3E}">
        <p14:creationId xmlns:p14="http://schemas.microsoft.com/office/powerpoint/2010/main" val="1734795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268458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Course overview</a:t>
            </a:r>
          </a:p>
        </p:txBody>
      </p:sp>
      <p:sp>
        <p:nvSpPr>
          <p:cNvPr id="3" name="텍스트 상자 2"/>
          <p:cNvSpPr txBox="1"/>
          <p:nvPr/>
        </p:nvSpPr>
        <p:spPr>
          <a:xfrm>
            <a:off x="1136286" y="989045"/>
            <a:ext cx="8641533" cy="27042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GBME’s Probability and Statistics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Class code: GBE 3037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Intro Stats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Textbook: "Stats: Data and Models" by De </a:t>
            </a:r>
            <a:r>
              <a:rPr lang="en-US" altLang="ko-KR" dirty="0" err="1">
                <a:latin typeface="Seravek Light" charset="0"/>
                <a:ea typeface="Seravek Light" charset="0"/>
                <a:cs typeface="Seravek Light" charset="0"/>
              </a:rPr>
              <a:t>Veaux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, </a:t>
            </a:r>
            <a:r>
              <a:rPr lang="en-US" altLang="ko-KR" dirty="0" err="1">
                <a:latin typeface="Seravek Light" charset="0"/>
                <a:ea typeface="Seravek Light" charset="0"/>
                <a:cs typeface="Seravek Light" charset="0"/>
              </a:rPr>
              <a:t>Velleman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, and Bock, Fourth Edition</a:t>
            </a:r>
          </a:p>
          <a:p>
            <a:pPr marL="771525" lvl="1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Third edition also works!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34847" y="3331028"/>
            <a:ext cx="2146680" cy="2743686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27603" y="3327596"/>
            <a:ext cx="2177593" cy="2747117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ED48223B-4DDA-AF4C-97DF-A48C540B66EA}"/>
              </a:ext>
            </a:extLst>
          </p:cNvPr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01  |  090318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8229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268458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Course overview</a:t>
            </a:r>
          </a:p>
        </p:txBody>
      </p:sp>
      <p:sp>
        <p:nvSpPr>
          <p:cNvPr id="3" name="텍스트 상자 2"/>
          <p:cNvSpPr txBox="1"/>
          <p:nvPr/>
        </p:nvSpPr>
        <p:spPr>
          <a:xfrm>
            <a:off x="1136286" y="989045"/>
            <a:ext cx="9041514" cy="4821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GBME’s Probability and Statistics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Class code: GBE 3037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Intro Stats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Textbook: "Stats: Data and Models" by De </a:t>
            </a:r>
            <a:r>
              <a:rPr lang="en-US" altLang="ko-KR" dirty="0" err="1">
                <a:latin typeface="Seravek Light" charset="0"/>
                <a:ea typeface="Seravek Light" charset="0"/>
                <a:cs typeface="Seravek Light" charset="0"/>
              </a:rPr>
              <a:t>Veaux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, </a:t>
            </a:r>
            <a:r>
              <a:rPr lang="en-US" altLang="ko-KR" dirty="0" err="1">
                <a:latin typeface="Seravek Light" charset="0"/>
                <a:ea typeface="Seravek Light" charset="0"/>
                <a:cs typeface="Seravek Light" charset="0"/>
              </a:rPr>
              <a:t>Velleman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, and Bock, Fourth Edition</a:t>
            </a:r>
          </a:p>
          <a:p>
            <a:pPr marL="771525" lvl="1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Third edition also works!</a:t>
            </a:r>
          </a:p>
          <a:p>
            <a:pPr marL="771525" lvl="1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You can get free PDF of the third edition:</a:t>
            </a:r>
          </a:p>
          <a:p>
            <a:pPr lvl="2">
              <a:lnSpc>
                <a:spcPct val="160000"/>
              </a:lnSpc>
            </a:pPr>
            <a:r>
              <a:rPr lang="en-US" altLang="ko-KR" sz="1400" dirty="0">
                <a:latin typeface="Seravek Light" charset="0"/>
                <a:ea typeface="Seravek Light" charset="0"/>
                <a:cs typeface="Seravek Light" charset="0"/>
                <a:hlinkClick r:id="rId6"/>
              </a:rPr>
              <a:t>https://acwang.files.wordpress.com/2015/08/stats-data-and-models-3rd-edition-richard-d-de-veaux.pdf</a:t>
            </a:r>
            <a:endParaRPr lang="en-US" altLang="ko-KR" sz="1400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Two useful web-based platforms for the class:</a:t>
            </a:r>
          </a:p>
          <a:p>
            <a:pPr marL="800100" lvl="1" indent="-342900">
              <a:lnSpc>
                <a:spcPct val="160000"/>
              </a:lnSpc>
              <a:buFont typeface="+mj-lt"/>
              <a:buAutoNum type="arabicPeriod"/>
            </a:pPr>
            <a:r>
              <a:rPr lang="en-US" altLang="ko-KR" dirty="0">
                <a:latin typeface="Seravek Medium" charset="0"/>
                <a:ea typeface="Seravek Medium" charset="0"/>
                <a:cs typeface="Seravek Medium" charset="0"/>
              </a:rPr>
              <a:t>GitHub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 for posting class-related materials, assignments, data, codes, </a:t>
            </a:r>
            <a:r>
              <a:rPr lang="en-US" altLang="ko-KR" dirty="0" err="1">
                <a:latin typeface="Seravek Light" charset="0"/>
                <a:ea typeface="Seravek Light" charset="0"/>
                <a:cs typeface="Seravek Light" charset="0"/>
              </a:rPr>
              <a:t>etc</a:t>
            </a: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800100" lvl="1" indent="-342900">
              <a:lnSpc>
                <a:spcPct val="160000"/>
              </a:lnSpc>
              <a:buFont typeface="+mj-lt"/>
              <a:buAutoNum type="arabicPeriod"/>
            </a:pPr>
            <a:r>
              <a:rPr lang="en-US" altLang="ko-KR" dirty="0">
                <a:latin typeface="Seravek Medium" charset="0"/>
                <a:ea typeface="Seravek Medium" charset="0"/>
                <a:cs typeface="Seravek Medium" charset="0"/>
              </a:rPr>
              <a:t>Piazza 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for class-related discussion and questions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28596" y="5373033"/>
            <a:ext cx="2445604" cy="813163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57043" y="5929011"/>
            <a:ext cx="1823971" cy="481094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40406CD9-DB69-B74A-908E-B3A0B1CAC1B0}"/>
              </a:ext>
            </a:extLst>
          </p:cNvPr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01  |  090318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8786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3" name="텍스트 상자 2"/>
          <p:cNvSpPr txBox="1"/>
          <p:nvPr/>
        </p:nvSpPr>
        <p:spPr>
          <a:xfrm>
            <a:off x="1136286" y="989045"/>
            <a:ext cx="9816277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Most popular software development platform: version control, easy-sharing scripts and data, etc.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6526" y="1728875"/>
            <a:ext cx="5425938" cy="358957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7"/>
          <a:srcRect l="483" t="194" r="2704" b="21362"/>
          <a:stretch/>
        </p:blipFill>
        <p:spPr>
          <a:xfrm>
            <a:off x="6167535" y="1728875"/>
            <a:ext cx="5542385" cy="3757525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2492" y="335061"/>
            <a:ext cx="1843574" cy="612988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F6452E55-8B70-1844-BBD6-DBA3AA51CCA4}"/>
              </a:ext>
            </a:extLst>
          </p:cNvPr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01  |  090318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8252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3" name="텍스트 상자 2"/>
          <p:cNvSpPr txBox="1"/>
          <p:nvPr/>
        </p:nvSpPr>
        <p:spPr>
          <a:xfrm>
            <a:off x="1136286" y="989045"/>
            <a:ext cx="9898031" cy="9787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Most popular software development platform: version control, easy-sharing scripts and data, etc.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Everyone uses GitHub for the development, including Google, Facebook, etc. 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2492" y="335061"/>
            <a:ext cx="1843574" cy="612988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1756" y="2141016"/>
            <a:ext cx="5000503" cy="397756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30531" y="2141016"/>
            <a:ext cx="4598250" cy="4045181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19B6C8EB-A0C7-414B-885E-C9EF14E7859D}"/>
              </a:ext>
            </a:extLst>
          </p:cNvPr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01  |  090318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3321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3" name="텍스트 상자 2"/>
          <p:cNvSpPr txBox="1"/>
          <p:nvPr/>
        </p:nvSpPr>
        <p:spPr>
          <a:xfrm>
            <a:off x="1136286" y="989045"/>
            <a:ext cx="10412915" cy="14219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Most popular software development platform: version control, easy-sharing scripts and data, etc.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Everyone uses GitHub for the development, including Google, Facebook, etc. 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More and more people are creating and sharing a GitHub repository for their research and publications: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2492" y="335061"/>
            <a:ext cx="1843574" cy="612988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99090D5B-958B-2F4C-A2F3-CF536ED08118}"/>
              </a:ext>
            </a:extLst>
          </p:cNvPr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01  |  090318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2140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3" name="텍스트 상자 2"/>
          <p:cNvSpPr txBox="1"/>
          <p:nvPr/>
        </p:nvSpPr>
        <p:spPr>
          <a:xfrm>
            <a:off x="1136286" y="989045"/>
            <a:ext cx="10412915" cy="18651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Most popular software development platform: version control, easy-sharing scripts and data, etc.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Everyone uses GitHub for the development, including Google, Facebook, etc. 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More and more people are creating and sharing a GitHub repository for their research and publications:</a:t>
            </a:r>
          </a:p>
          <a:p>
            <a:pPr marL="771525" lvl="1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E.g., Woo &amp; Wager, 2016, PAIN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2492" y="335061"/>
            <a:ext cx="1843574" cy="61298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89005" y="443693"/>
            <a:ext cx="4743629" cy="575334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03633" y="2895167"/>
            <a:ext cx="5240815" cy="1148269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6779674" y="5822305"/>
            <a:ext cx="4743629" cy="36540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5F46A55-236D-7244-9B70-A8B42AF9158D}"/>
              </a:ext>
            </a:extLst>
          </p:cNvPr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01  |  090318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6746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16491" y="222608"/>
            <a:ext cx="5971571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/>
              <a:t>Our class website: </a:t>
            </a:r>
            <a:r>
              <a:rPr lang="ko-KR" altLang="en-US" sz="1600" dirty="0">
                <a:hlinkClick r:id="rId6"/>
              </a:rPr>
              <a:t>https://github.com/wanirepo/Stats_201</a:t>
            </a:r>
            <a:r>
              <a:rPr lang="en-US" altLang="ko-KR" sz="1600" dirty="0">
                <a:hlinkClick r:id="rId6"/>
              </a:rPr>
              <a:t>8</a:t>
            </a:r>
            <a:r>
              <a:rPr lang="ko-KR" altLang="en-US" sz="1600" dirty="0">
                <a:hlinkClick r:id="rId6"/>
              </a:rPr>
              <a:t>Fall</a:t>
            </a:r>
            <a:endParaRPr lang="en-US" altLang="ko-KR" sz="1600" dirty="0"/>
          </a:p>
          <a:p>
            <a:endParaRPr lang="en-US" altLang="ko-KR" sz="1600" dirty="0"/>
          </a:p>
          <a:p>
            <a:pPr marL="285750" indent="-285750">
              <a:buFont typeface="Arial" charset="0"/>
              <a:buChar char="•"/>
            </a:pPr>
            <a:r>
              <a:rPr lang="en-US" altLang="ko-KR" sz="1600" dirty="0" err="1"/>
              <a:t>README.md</a:t>
            </a:r>
            <a:r>
              <a:rPr lang="en-US" altLang="ko-KR" sz="1600" dirty="0"/>
              <a:t> is the syllabus.</a:t>
            </a:r>
          </a:p>
          <a:p>
            <a:pPr marL="285750" indent="-285750">
              <a:buFont typeface="Arial" charset="0"/>
              <a:buChar char="•"/>
            </a:pPr>
            <a:endParaRPr lang="en-US" altLang="ko-KR" sz="1600" dirty="0"/>
          </a:p>
          <a:p>
            <a:pPr marL="285750" indent="-285750">
              <a:buFont typeface="Arial" charset="0"/>
              <a:buChar char="•"/>
            </a:pPr>
            <a:r>
              <a:rPr lang="en-US" altLang="ko-KR" sz="1600" dirty="0"/>
              <a:t>Let’s visit the website, and read the syllabus.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17F6893-EDC3-724A-BE3A-D12C9604556C}"/>
              </a:ext>
            </a:extLst>
          </p:cNvPr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01  |  090318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9498928-280B-D842-BD9E-CCA359352B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61083" y="794082"/>
            <a:ext cx="5332841" cy="6183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371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uiExpand="1" build="p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462</TotalTime>
  <Words>821</Words>
  <Application>Microsoft Macintosh PowerPoint</Application>
  <PresentationFormat>와이드스크린</PresentationFormat>
  <Paragraphs>92</Paragraphs>
  <Slides>14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1" baseType="lpstr">
      <vt:lpstr>맑은 고딕</vt:lpstr>
      <vt:lpstr>Arial</vt:lpstr>
      <vt:lpstr>PT Sans Narrow</vt:lpstr>
      <vt:lpstr>Seravek</vt:lpstr>
      <vt:lpstr>Seravek Light</vt:lpstr>
      <vt:lpstr>Seravek Medium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Choong-wan Woo</dc:creator>
  <cp:lastModifiedBy>Choong-wan Woo</cp:lastModifiedBy>
  <cp:revision>98</cp:revision>
  <cp:lastPrinted>2017-08-27T17:09:34Z</cp:lastPrinted>
  <dcterms:created xsi:type="dcterms:W3CDTF">2017-08-24T21:55:02Z</dcterms:created>
  <dcterms:modified xsi:type="dcterms:W3CDTF">2018-09-05T01:46:28Z</dcterms:modified>
</cp:coreProperties>
</file>